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2" name="Nível um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13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1" name="Nível um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22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30" name="Nível um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31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9" name="Nível um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0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8" name="Nível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8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o título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73" name="Nível um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o título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Nível um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85" name="Número do diapositivo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um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um</a:t>
            </a:r>
          </a:p>
          <a:p>
            <a:pPr lvl="1"/>
            <a:r>
              <a:t>Nível dois</a:t>
            </a:r>
          </a:p>
          <a:p>
            <a:pPr lvl="2"/>
            <a:r>
              <a:t>Nível três</a:t>
            </a:r>
          </a:p>
          <a:p>
            <a:pPr lvl="3"/>
            <a:r>
              <a:t>Nível quatro</a:t>
            </a:r>
          </a:p>
          <a:p>
            <a:pPr lvl="4"/>
            <a:r>
              <a:t>Nível cinco</a:t>
            </a:r>
          </a:p>
        </p:txBody>
      </p:sp>
      <p:sp>
        <p:nvSpPr>
          <p:cNvPr id="4" name="Número do diapositivo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.jpe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 rot="9020670">
            <a:off x="9765140" y="-1183374"/>
            <a:ext cx="1169678" cy="7033747"/>
          </a:xfrm>
          <a:prstGeom prst="rect">
            <a:avLst/>
          </a:prstGeom>
          <a:solidFill>
            <a:srgbClr val="C7A27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Freeform 6"/>
          <p:cNvSpPr/>
          <p:nvPr/>
        </p:nvSpPr>
        <p:spPr>
          <a:xfrm rot="1798525">
            <a:off x="8772759" y="3286699"/>
            <a:ext cx="4878540" cy="11943203"/>
          </a:xfrm>
          <a:prstGeom prst="rect">
            <a:avLst/>
          </a:prstGeom>
          <a:solidFill>
            <a:srgbClr val="C7A27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Freeform 9"/>
          <p:cNvSpPr/>
          <p:nvPr/>
        </p:nvSpPr>
        <p:spPr>
          <a:xfrm>
            <a:off x="9400461" y="-188058"/>
            <a:ext cx="9212304" cy="10660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15" y="0"/>
                </a:moveTo>
                <a:lnTo>
                  <a:pt x="0" y="10800"/>
                </a:lnTo>
                <a:lnTo>
                  <a:pt x="7215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Freeform 11"/>
          <p:cNvSpPr/>
          <p:nvPr/>
        </p:nvSpPr>
        <p:spPr>
          <a:xfrm rot="14404655">
            <a:off x="8229480" y="9036212"/>
            <a:ext cx="6140951" cy="1254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27" y="0"/>
                </a:moveTo>
                <a:lnTo>
                  <a:pt x="0" y="0"/>
                </a:lnTo>
                <a:lnTo>
                  <a:pt x="2573" y="21600"/>
                </a:lnTo>
                <a:lnTo>
                  <a:pt x="21600" y="21600"/>
                </a:lnTo>
                <a:lnTo>
                  <a:pt x="19027" y="0"/>
                </a:lnTo>
                <a:close/>
              </a:path>
            </a:pathLst>
          </a:custGeom>
          <a:solidFill>
            <a:srgbClr val="F7EDC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Freeform 14"/>
          <p:cNvSpPr/>
          <p:nvPr/>
        </p:nvSpPr>
        <p:spPr>
          <a:xfrm rot="14404655">
            <a:off x="8039603" y="8132832"/>
            <a:ext cx="6004926" cy="310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50" y="0"/>
                </a:moveTo>
                <a:lnTo>
                  <a:pt x="0" y="0"/>
                </a:lnTo>
                <a:lnTo>
                  <a:pt x="650" y="21600"/>
                </a:lnTo>
                <a:lnTo>
                  <a:pt x="21600" y="21600"/>
                </a:lnTo>
                <a:lnTo>
                  <a:pt x="209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Freeform 17"/>
          <p:cNvSpPr/>
          <p:nvPr/>
        </p:nvSpPr>
        <p:spPr>
          <a:xfrm rot="14404655">
            <a:off x="5894658" y="9533727"/>
            <a:ext cx="14916266" cy="1652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05" y="0"/>
                </a:moveTo>
                <a:lnTo>
                  <a:pt x="0" y="0"/>
                </a:lnTo>
                <a:lnTo>
                  <a:pt x="1395" y="21600"/>
                </a:lnTo>
                <a:lnTo>
                  <a:pt x="21600" y="21600"/>
                </a:lnTo>
                <a:lnTo>
                  <a:pt x="20205" y="0"/>
                </a:lnTo>
                <a:close/>
              </a:path>
            </a:pathLst>
          </a:custGeom>
          <a:solidFill>
            <a:srgbClr val="EDDEB0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Freeform 20"/>
          <p:cNvSpPr/>
          <p:nvPr/>
        </p:nvSpPr>
        <p:spPr>
          <a:xfrm>
            <a:off x="9668978" y="-698609"/>
            <a:ext cx="3086101" cy="2700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E4CFA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Freeform 22"/>
          <p:cNvSpPr/>
          <p:nvPr/>
        </p:nvSpPr>
        <p:spPr>
          <a:xfrm rot="7202450">
            <a:off x="8029802" y="674065"/>
            <a:ext cx="7311950" cy="3473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Freeform 23"/>
          <p:cNvSpPr/>
          <p:nvPr/>
        </p:nvSpPr>
        <p:spPr>
          <a:xfrm rot="3601524">
            <a:off x="8141197" y="9471004"/>
            <a:ext cx="7311950" cy="3473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Freeform 24"/>
          <p:cNvSpPr/>
          <p:nvPr/>
        </p:nvSpPr>
        <p:spPr>
          <a:xfrm>
            <a:off x="265330" y="3647445"/>
            <a:ext cx="8959137" cy="299211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TextBox 25"/>
          <p:cNvSpPr txBox="1"/>
          <p:nvPr/>
        </p:nvSpPr>
        <p:spPr>
          <a:xfrm>
            <a:off x="763879" y="838200"/>
            <a:ext cx="7855506" cy="790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100"/>
              </a:lnSpc>
              <a:defRPr b="1" sz="28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defRPr>
            </a:pPr>
            <a:r>
              <a:t>Projeto 5 período </a:t>
            </a:r>
          </a:p>
          <a:p>
            <a:pPr>
              <a:lnSpc>
                <a:spcPts val="3100"/>
              </a:lnSpc>
              <a:defRPr b="1" sz="28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defRPr>
            </a:pPr>
            <a:r>
              <a:t>cuso: Análise e desenvolvimento de sistemas </a:t>
            </a:r>
          </a:p>
        </p:txBody>
      </p:sp>
      <p:sp>
        <p:nvSpPr>
          <p:cNvPr id="105" name="TextBox 26"/>
          <p:cNvSpPr txBox="1"/>
          <p:nvPr/>
        </p:nvSpPr>
        <p:spPr>
          <a:xfrm>
            <a:off x="763879" y="7874299"/>
            <a:ext cx="5509063" cy="1383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351355" indent="-175676">
              <a:lnSpc>
                <a:spcPts val="18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Arthur Oliveira</a:t>
            </a:r>
          </a:p>
          <a:p>
            <a:pPr lvl="1" marL="351355" indent="-175676">
              <a:lnSpc>
                <a:spcPts val="18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Bianca Cristina Sousa Santana</a:t>
            </a:r>
          </a:p>
          <a:p>
            <a:pPr lvl="1" marL="351355" indent="-175676">
              <a:lnSpc>
                <a:spcPts val="18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Geovanne do Monte Ribeiro</a:t>
            </a:r>
          </a:p>
          <a:p>
            <a:pPr lvl="1" marL="351355" indent="-175676">
              <a:lnSpc>
                <a:spcPts val="18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Mayra Gabriella vitoriana machado Rodriguez</a:t>
            </a:r>
          </a:p>
          <a:p>
            <a:pPr lvl="1" marL="351355" indent="-175676">
              <a:lnSpc>
                <a:spcPts val="18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Peterson Alves Gervazio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2"/>
          <p:cNvSpPr/>
          <p:nvPr/>
        </p:nvSpPr>
        <p:spPr>
          <a:xfrm>
            <a:off x="7603463" y="-1"/>
            <a:ext cx="10553966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Estrutura da aplicação"/>
          <p:cNvSpPr txBox="1"/>
          <p:nvPr/>
        </p:nvSpPr>
        <p:spPr>
          <a:xfrm>
            <a:off x="1490222" y="4672330"/>
            <a:ext cx="3373448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b="1" sz="2400">
                <a:solidFill>
                  <a:srgbClr val="F0F6F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Estrutura da aplicação</a:t>
            </a:r>
          </a:p>
          <a:p>
            <a:pPr defTabSz="457200">
              <a:defRPr sz="1600">
                <a:solidFill>
                  <a:srgbClr val="F0F6FC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2"/>
          <p:cNvSpPr/>
          <p:nvPr/>
        </p:nvSpPr>
        <p:spPr>
          <a:xfrm>
            <a:off x="5010025" y="547517"/>
            <a:ext cx="13810007" cy="91919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9" name="Projeto da…"/>
          <p:cNvSpPr txBox="1"/>
          <p:nvPr/>
        </p:nvSpPr>
        <p:spPr>
          <a:xfrm>
            <a:off x="710690" y="4275030"/>
            <a:ext cx="3497422" cy="2468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cap="all" sz="4000">
                <a:solidFill>
                  <a:srgbClr val="FFFFFF"/>
                </a:solidFill>
              </a:defRPr>
            </a:pPr>
            <a:r>
              <a:t>Projeto da </a:t>
            </a:r>
          </a:p>
          <a:p>
            <a:pPr>
              <a:defRPr b="1" cap="all" sz="4000">
                <a:solidFill>
                  <a:srgbClr val="FFFFFF"/>
                </a:solidFill>
              </a:defRPr>
            </a:pPr>
            <a:r>
              <a:t>Base de Dados</a:t>
            </a:r>
          </a:p>
          <a:p>
            <a:pPr>
              <a:defRPr b="1" cap="all" sz="4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reeform 2"/>
          <p:cNvSpPr/>
          <p:nvPr/>
        </p:nvSpPr>
        <p:spPr>
          <a:xfrm>
            <a:off x="5743637" y="-142443"/>
            <a:ext cx="12526221" cy="1057188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Modelo Físico"/>
          <p:cNvSpPr txBox="1"/>
          <p:nvPr/>
        </p:nvSpPr>
        <p:spPr>
          <a:xfrm>
            <a:off x="1330185" y="4816544"/>
            <a:ext cx="3255577" cy="65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Modelo Físico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0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3"/>
          <p:cNvSpPr/>
          <p:nvPr/>
        </p:nvSpPr>
        <p:spPr>
          <a:xfrm rot="9020670">
            <a:off x="9765140" y="-1183374"/>
            <a:ext cx="1169678" cy="7033747"/>
          </a:xfrm>
          <a:prstGeom prst="rect">
            <a:avLst/>
          </a:prstGeom>
          <a:solidFill>
            <a:srgbClr val="C7A27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Freeform 6"/>
          <p:cNvSpPr/>
          <p:nvPr/>
        </p:nvSpPr>
        <p:spPr>
          <a:xfrm rot="1798525">
            <a:off x="8772759" y="3286699"/>
            <a:ext cx="4878540" cy="11943203"/>
          </a:xfrm>
          <a:prstGeom prst="rect">
            <a:avLst/>
          </a:prstGeom>
          <a:solidFill>
            <a:srgbClr val="E4CFA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Freeform 9"/>
          <p:cNvSpPr/>
          <p:nvPr/>
        </p:nvSpPr>
        <p:spPr>
          <a:xfrm>
            <a:off x="9400461" y="-188058"/>
            <a:ext cx="9212304" cy="10660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15" y="0"/>
                </a:moveTo>
                <a:lnTo>
                  <a:pt x="0" y="10800"/>
                </a:lnTo>
                <a:lnTo>
                  <a:pt x="7215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Freeform 11"/>
          <p:cNvSpPr/>
          <p:nvPr/>
        </p:nvSpPr>
        <p:spPr>
          <a:xfrm rot="14404655">
            <a:off x="8229480" y="9036212"/>
            <a:ext cx="6140951" cy="1254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27" y="0"/>
                </a:moveTo>
                <a:lnTo>
                  <a:pt x="0" y="0"/>
                </a:lnTo>
                <a:lnTo>
                  <a:pt x="2573" y="21600"/>
                </a:lnTo>
                <a:lnTo>
                  <a:pt x="21600" y="21600"/>
                </a:lnTo>
                <a:lnTo>
                  <a:pt x="19027" y="0"/>
                </a:lnTo>
                <a:close/>
              </a:path>
            </a:pathLst>
          </a:custGeom>
          <a:solidFill>
            <a:srgbClr val="F7EDC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Freeform 14"/>
          <p:cNvSpPr/>
          <p:nvPr/>
        </p:nvSpPr>
        <p:spPr>
          <a:xfrm rot="14404655">
            <a:off x="8039603" y="8132832"/>
            <a:ext cx="6004926" cy="310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50" y="0"/>
                </a:moveTo>
                <a:lnTo>
                  <a:pt x="0" y="0"/>
                </a:lnTo>
                <a:lnTo>
                  <a:pt x="650" y="21600"/>
                </a:lnTo>
                <a:lnTo>
                  <a:pt x="21600" y="21600"/>
                </a:lnTo>
                <a:lnTo>
                  <a:pt x="2095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9" name="Freeform 17"/>
          <p:cNvSpPr/>
          <p:nvPr/>
        </p:nvSpPr>
        <p:spPr>
          <a:xfrm rot="14404655">
            <a:off x="5894658" y="9533727"/>
            <a:ext cx="14916266" cy="1652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05" y="0"/>
                </a:moveTo>
                <a:lnTo>
                  <a:pt x="0" y="0"/>
                </a:lnTo>
                <a:lnTo>
                  <a:pt x="1395" y="21600"/>
                </a:lnTo>
                <a:lnTo>
                  <a:pt x="21600" y="21600"/>
                </a:lnTo>
                <a:lnTo>
                  <a:pt x="20205" y="0"/>
                </a:lnTo>
                <a:close/>
              </a:path>
            </a:pathLst>
          </a:custGeom>
          <a:solidFill>
            <a:srgbClr val="C7A270">
              <a:alpha val="8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Freeform 20"/>
          <p:cNvSpPr/>
          <p:nvPr/>
        </p:nvSpPr>
        <p:spPr>
          <a:xfrm>
            <a:off x="9668978" y="-698609"/>
            <a:ext cx="3086101" cy="2700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EDDEB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Freeform 22"/>
          <p:cNvSpPr/>
          <p:nvPr/>
        </p:nvSpPr>
        <p:spPr>
          <a:xfrm rot="7202450">
            <a:off x="8029802" y="674065"/>
            <a:ext cx="7311950" cy="3473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Freeform 23"/>
          <p:cNvSpPr/>
          <p:nvPr/>
        </p:nvSpPr>
        <p:spPr>
          <a:xfrm rot="3601524">
            <a:off x="8141197" y="9471004"/>
            <a:ext cx="7311950" cy="34731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TextBox 25"/>
          <p:cNvSpPr txBox="1"/>
          <p:nvPr/>
        </p:nvSpPr>
        <p:spPr>
          <a:xfrm>
            <a:off x="1028599" y="1965832"/>
            <a:ext cx="7754750" cy="4347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7100"/>
              </a:lnSpc>
              <a:defRPr b="1" sz="1500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74" name="TextBox 26"/>
          <p:cNvSpPr txBox="1"/>
          <p:nvPr/>
        </p:nvSpPr>
        <p:spPr>
          <a:xfrm>
            <a:off x="848324" y="6785025"/>
            <a:ext cx="8115301" cy="636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000"/>
              </a:lnSpc>
              <a:defRPr b="1" spc="1013" sz="4400">
                <a:solidFill>
                  <a:srgbClr val="C7A270"/>
                </a:solidFill>
                <a:latin typeface="Poppins Semi-Bold"/>
                <a:ea typeface="Poppins Semi-Bold"/>
                <a:cs typeface="Poppins Semi-Bold"/>
                <a:sym typeface="Poppins Semi-Bold"/>
              </a:defRPr>
            </a:lvl1pPr>
          </a:lstStyle>
          <a:p>
            <a:pPr/>
            <a:r>
              <a:t>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2"/>
          <p:cNvSpPr/>
          <p:nvPr/>
        </p:nvSpPr>
        <p:spPr>
          <a:xfrm flipH="1" rot="10800000">
            <a:off x="14571851" y="-196639"/>
            <a:ext cx="3818436" cy="34127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Freeform 4"/>
          <p:cNvSpPr/>
          <p:nvPr/>
        </p:nvSpPr>
        <p:spPr>
          <a:xfrm>
            <a:off x="9876287" y="6330515"/>
            <a:ext cx="1076891" cy="925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201D1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Freeform 7"/>
          <p:cNvSpPr/>
          <p:nvPr/>
        </p:nvSpPr>
        <p:spPr>
          <a:xfrm>
            <a:off x="9876287" y="7547533"/>
            <a:ext cx="1076891" cy="925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201D1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Freeform 10"/>
          <p:cNvSpPr/>
          <p:nvPr/>
        </p:nvSpPr>
        <p:spPr>
          <a:xfrm>
            <a:off x="1589834" y="1700334"/>
            <a:ext cx="5432662" cy="7937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29" y="0"/>
                </a:moveTo>
                <a:lnTo>
                  <a:pt x="20971" y="0"/>
                </a:lnTo>
                <a:cubicBezTo>
                  <a:pt x="21319" y="0"/>
                  <a:pt x="21600" y="281"/>
                  <a:pt x="21600" y="629"/>
                </a:cubicBezTo>
                <a:lnTo>
                  <a:pt x="21600" y="20971"/>
                </a:lnTo>
                <a:cubicBezTo>
                  <a:pt x="21600" y="21319"/>
                  <a:pt x="21319" y="21600"/>
                  <a:pt x="20971" y="21600"/>
                </a:cubicBezTo>
                <a:lnTo>
                  <a:pt x="629" y="21600"/>
                </a:lnTo>
                <a:cubicBezTo>
                  <a:pt x="281" y="21600"/>
                  <a:pt x="0" y="21319"/>
                  <a:pt x="0" y="20971"/>
                </a:cubicBezTo>
                <a:lnTo>
                  <a:pt x="0" y="629"/>
                </a:lnTo>
                <a:cubicBezTo>
                  <a:pt x="0" y="281"/>
                  <a:pt x="281" y="0"/>
                  <a:pt x="629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Freeform 11"/>
          <p:cNvSpPr/>
          <p:nvPr/>
        </p:nvSpPr>
        <p:spPr>
          <a:xfrm flipH="1">
            <a:off x="-693094" y="7254544"/>
            <a:ext cx="3443587" cy="307770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TextBox 12"/>
          <p:cNvSpPr txBox="1"/>
          <p:nvPr/>
        </p:nvSpPr>
        <p:spPr>
          <a:xfrm>
            <a:off x="8606107" y="1523298"/>
            <a:ext cx="6795084" cy="591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700"/>
              </a:lnSpc>
              <a:defRPr b="1" sz="39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Clinica Dr.José Rodriguez</a:t>
            </a:r>
          </a:p>
        </p:txBody>
      </p:sp>
      <p:sp>
        <p:nvSpPr>
          <p:cNvPr id="113" name="TextBox 13"/>
          <p:cNvSpPr txBox="1"/>
          <p:nvPr/>
        </p:nvSpPr>
        <p:spPr>
          <a:xfrm>
            <a:off x="8606107" y="2648730"/>
            <a:ext cx="8995447" cy="566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200"/>
              </a:lnSpc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Olá, sou o Dr. Jose Michell Rodriguez Fernandez, médico dentista especializado em Perio-Implantologia e Reabilitação Oral. Minha jornada começou no Peru e me levou ao Brasil, EUA e Portugal, onde aprimorei minhas técnicas nas melhores instituições, como a USP, Unicamp e Universidade de Loma Linda.</a:t>
            </a:r>
          </a:p>
          <a:p>
            <a:pPr algn="just">
              <a:lnSpc>
                <a:spcPts val="3200"/>
              </a:lnSpc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Após anos de experiência em Lisboa, Porto e Guimarães, estou empolgado em abrir minha nova clínica no Algarve em setembro, trazendo o que há de mais moderno em odontologia digital.</a:t>
            </a:r>
          </a:p>
          <a:p>
            <a:pPr algn="just">
              <a:lnSpc>
                <a:spcPts val="3200"/>
              </a:lnSpc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Estou especialmente entusiasmado com o projeto da agenda online que o grupo está desenvolvendo. Essa ferramenta vai facilitar o agendamento de consultas, oferecendo mais conveniência aos pacientes, que poderão marcar suas visitas de forma rápida e prática, direto do celular.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2"/>
          <p:cNvSpPr/>
          <p:nvPr/>
        </p:nvSpPr>
        <p:spPr>
          <a:xfrm flipH="1" rot="10800000">
            <a:off x="15269027" y="-17657"/>
            <a:ext cx="3818436" cy="34127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Freeform 4"/>
          <p:cNvSpPr/>
          <p:nvPr/>
        </p:nvSpPr>
        <p:spPr>
          <a:xfrm>
            <a:off x="10320966" y="6450293"/>
            <a:ext cx="7271737" cy="685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007" y="21600"/>
                </a:lnTo>
                <a:lnTo>
                  <a:pt x="593" y="21600"/>
                </a:lnTo>
                <a:lnTo>
                  <a:pt x="0" y="10800"/>
                </a:lnTo>
                <a:lnTo>
                  <a:pt x="593" y="0"/>
                </a:lnTo>
                <a:lnTo>
                  <a:pt x="21007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C7A27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Freeform 7"/>
          <p:cNvSpPr/>
          <p:nvPr/>
        </p:nvSpPr>
        <p:spPr>
          <a:xfrm>
            <a:off x="10320966" y="7667514"/>
            <a:ext cx="7271737" cy="685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007" y="21600"/>
                </a:lnTo>
                <a:lnTo>
                  <a:pt x="593" y="21600"/>
                </a:lnTo>
                <a:lnTo>
                  <a:pt x="0" y="10800"/>
                </a:lnTo>
                <a:lnTo>
                  <a:pt x="593" y="0"/>
                </a:lnTo>
                <a:lnTo>
                  <a:pt x="21007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C7A27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Freeform 10"/>
          <p:cNvSpPr/>
          <p:nvPr/>
        </p:nvSpPr>
        <p:spPr>
          <a:xfrm>
            <a:off x="10320966" y="8884736"/>
            <a:ext cx="7271737" cy="685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21007" y="21600"/>
                </a:lnTo>
                <a:lnTo>
                  <a:pt x="593" y="21600"/>
                </a:lnTo>
                <a:lnTo>
                  <a:pt x="0" y="10800"/>
                </a:lnTo>
                <a:lnTo>
                  <a:pt x="593" y="0"/>
                </a:lnTo>
                <a:lnTo>
                  <a:pt x="21007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C7A27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Freeform 13"/>
          <p:cNvSpPr/>
          <p:nvPr/>
        </p:nvSpPr>
        <p:spPr>
          <a:xfrm>
            <a:off x="9876287" y="6330515"/>
            <a:ext cx="1076891" cy="925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201D1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Freeform 16"/>
          <p:cNvSpPr/>
          <p:nvPr/>
        </p:nvSpPr>
        <p:spPr>
          <a:xfrm>
            <a:off x="9876287" y="7547533"/>
            <a:ext cx="1076891" cy="925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201D1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Freeform 19"/>
          <p:cNvSpPr/>
          <p:nvPr/>
        </p:nvSpPr>
        <p:spPr>
          <a:xfrm>
            <a:off x="9876287" y="8764958"/>
            <a:ext cx="1076891" cy="925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201D1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Freeform 21"/>
          <p:cNvSpPr/>
          <p:nvPr/>
        </p:nvSpPr>
        <p:spPr>
          <a:xfrm flipH="1">
            <a:off x="-693094" y="7254544"/>
            <a:ext cx="3443587" cy="30777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Freeform 22"/>
          <p:cNvSpPr/>
          <p:nvPr/>
        </p:nvSpPr>
        <p:spPr>
          <a:xfrm>
            <a:off x="10019972" y="6450293"/>
            <a:ext cx="789522" cy="6858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Freeform 23"/>
          <p:cNvSpPr/>
          <p:nvPr/>
        </p:nvSpPr>
        <p:spPr>
          <a:xfrm>
            <a:off x="10019972" y="7667311"/>
            <a:ext cx="789522" cy="6858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Freeform 24"/>
          <p:cNvSpPr/>
          <p:nvPr/>
        </p:nvSpPr>
        <p:spPr>
          <a:xfrm>
            <a:off x="10019972" y="8886913"/>
            <a:ext cx="789522" cy="6858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Freeform 26"/>
          <p:cNvSpPr/>
          <p:nvPr/>
        </p:nvSpPr>
        <p:spPr>
          <a:xfrm>
            <a:off x="11779418" y="1183462"/>
            <a:ext cx="3818436" cy="447369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TextBox 27"/>
          <p:cNvSpPr txBox="1"/>
          <p:nvPr/>
        </p:nvSpPr>
        <p:spPr>
          <a:xfrm>
            <a:off x="1028700" y="964185"/>
            <a:ext cx="6795083" cy="59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700"/>
              </a:lnSpc>
              <a:defRPr b="1" sz="39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Clinica Dr.José Rodriguez</a:t>
            </a:r>
          </a:p>
        </p:txBody>
      </p:sp>
      <p:sp>
        <p:nvSpPr>
          <p:cNvPr id="128" name="TextBox 28"/>
          <p:cNvSpPr txBox="1"/>
          <p:nvPr/>
        </p:nvSpPr>
        <p:spPr>
          <a:xfrm>
            <a:off x="11199700" y="6517016"/>
            <a:ext cx="6054382" cy="53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Agendamento Online Inteligente – Plataforma web intuitiva para marcação de consultas.</a:t>
            </a:r>
          </a:p>
        </p:txBody>
      </p:sp>
      <p:sp>
        <p:nvSpPr>
          <p:cNvPr id="129" name="TextBox 29"/>
          <p:cNvSpPr txBox="1"/>
          <p:nvPr/>
        </p:nvSpPr>
        <p:spPr>
          <a:xfrm>
            <a:off x="11199700" y="7734034"/>
            <a:ext cx="6054382" cy="53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Atendimento Multilíngue – Profissionais que falam português, inglês, francês e alemão.</a:t>
            </a:r>
          </a:p>
        </p:txBody>
      </p:sp>
      <p:sp>
        <p:nvSpPr>
          <p:cNvPr id="130" name="TextBox 30"/>
          <p:cNvSpPr txBox="1"/>
          <p:nvPr/>
        </p:nvSpPr>
        <p:spPr>
          <a:xfrm>
            <a:off x="11199700" y="8953635"/>
            <a:ext cx="6054382" cy="532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100"/>
              </a:lnSpc>
              <a:defRPr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Tecnologia Avançada – Scanner intraoral, sedação consciente e impressão 3D.</a:t>
            </a:r>
          </a:p>
        </p:txBody>
      </p:sp>
      <p:sp>
        <p:nvSpPr>
          <p:cNvPr id="131" name="TextBox 31"/>
          <p:cNvSpPr txBox="1"/>
          <p:nvPr/>
        </p:nvSpPr>
        <p:spPr>
          <a:xfrm>
            <a:off x="1175409" y="2175886"/>
            <a:ext cx="7447258" cy="574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500"/>
              </a:lnSpc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📅 Abertura: Setembro de 2024</a:t>
            </a:r>
          </a:p>
          <a:p>
            <a:pPr algn="just">
              <a:lnSpc>
                <a:spcPts val="3500"/>
              </a:lnSpc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📍 Localização: Abulfeira, Algarve, Portugal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Sobre a Clínica</a:t>
            </a:r>
          </a:p>
          <a:p>
            <a:pPr algn="just">
              <a:lnSpc>
                <a:spcPts val="3500"/>
              </a:lnSpc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A Clinica Dr. José Rodriguez,  irá começar a exercer suas atividade no Algarve para oferecer um atendimento odontológico moderno, humanizado e acessível. Com uma estrutura de ponta, equipe altamente qualificada e tecnologia avançada, garantimos tratamentos de qualidade para residentes e turistas.</a:t>
            </a:r>
          </a:p>
          <a:p>
            <a:pPr algn="just">
              <a:lnSpc>
                <a:spcPts val="3500"/>
              </a:lnSpc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Diferenciais.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4"/>
          <p:cNvSpPr/>
          <p:nvPr/>
        </p:nvSpPr>
        <p:spPr>
          <a:xfrm>
            <a:off x="668847" y="1532863"/>
            <a:ext cx="16950306" cy="81997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TextBox 6"/>
          <p:cNvSpPr txBox="1"/>
          <p:nvPr/>
        </p:nvSpPr>
        <p:spPr>
          <a:xfrm>
            <a:off x="3526564" y="228600"/>
            <a:ext cx="11239505" cy="75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200"/>
              </a:lnSpc>
              <a:defRPr b="1" sz="4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Print da reunião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2"/>
          <p:cNvSpPr/>
          <p:nvPr/>
        </p:nvSpPr>
        <p:spPr>
          <a:xfrm flipV="1">
            <a:off x="-1" y="0"/>
            <a:ext cx="18369034" cy="183690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AutoShape 7"/>
          <p:cNvSpPr/>
          <p:nvPr/>
        </p:nvSpPr>
        <p:spPr>
          <a:xfrm>
            <a:off x="1028700" y="7028864"/>
            <a:ext cx="8115301" cy="1"/>
          </a:xfrm>
          <a:prstGeom prst="line">
            <a:avLst/>
          </a:prstGeom>
          <a:ln w="19050">
            <a:solidFill>
              <a:srgbClr val="EDDEB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TextBox 8"/>
          <p:cNvSpPr txBox="1"/>
          <p:nvPr/>
        </p:nvSpPr>
        <p:spPr>
          <a:xfrm>
            <a:off x="799859" y="2746205"/>
            <a:ext cx="8720902" cy="3598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3900"/>
              </a:lnSpc>
              <a:defRPr spc="-618" sz="1440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defRPr>
            </a:pPr>
            <a:r>
              <a:t>Video do </a:t>
            </a:r>
          </a:p>
          <a:p>
            <a:pPr>
              <a:lnSpc>
                <a:spcPts val="13900"/>
              </a:lnSpc>
              <a:defRPr spc="-618" sz="14400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defRPr>
            </a:pPr>
            <a:r>
              <a:t>cliente</a:t>
            </a:r>
          </a:p>
        </p:txBody>
      </p:sp>
      <p:sp>
        <p:nvSpPr>
          <p:cNvPr id="139" name="Freeform 9"/>
          <p:cNvSpPr/>
          <p:nvPr/>
        </p:nvSpPr>
        <p:spPr>
          <a:xfrm flipH="1">
            <a:off x="-693094" y="7254544"/>
            <a:ext cx="3443587" cy="30777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0" name="WhatsApp Video 2025-02-23 at 12.16.20 (1).mp4" descr="WhatsApp Video 2025-02-23 at 12.16.20 (1)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0642327" y="-2192767"/>
            <a:ext cx="7627967" cy="1347607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Freeform 10"/>
          <p:cNvSpPr/>
          <p:nvPr/>
        </p:nvSpPr>
        <p:spPr>
          <a:xfrm flipH="1" rot="10800000">
            <a:off x="14925445" y="-209997"/>
            <a:ext cx="3443587" cy="30777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2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4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reeform 2"/>
          <p:cNvSpPr/>
          <p:nvPr/>
        </p:nvSpPr>
        <p:spPr>
          <a:xfrm>
            <a:off x="8559509" y="189176"/>
            <a:ext cx="9728491" cy="99086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TextBox 3"/>
          <p:cNvSpPr txBox="1"/>
          <p:nvPr/>
        </p:nvSpPr>
        <p:spPr>
          <a:xfrm>
            <a:off x="1028699" y="4122218"/>
            <a:ext cx="6538685" cy="3634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800"/>
              </a:lnSpc>
              <a:defRPr b="1" sz="3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Canva</a:t>
            </a:r>
          </a:p>
          <a:p>
            <a:pPr algn="ctr">
              <a:lnSpc>
                <a:spcPts val="4800"/>
              </a:lnSpc>
              <a:defRPr b="1" sz="3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https://app.projectcanvas.online/projects/67af7b11ab5242b9122184f6/canvas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 2"/>
          <p:cNvSpPr/>
          <p:nvPr/>
        </p:nvSpPr>
        <p:spPr>
          <a:xfrm>
            <a:off x="7144087" y="1065969"/>
            <a:ext cx="11112061" cy="81550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Kanban"/>
          <p:cNvSpPr txBox="1"/>
          <p:nvPr/>
        </p:nvSpPr>
        <p:spPr>
          <a:xfrm>
            <a:off x="2311083" y="4842688"/>
            <a:ext cx="1946633" cy="601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cap="all" sz="4000">
                <a:solidFill>
                  <a:srgbClr val="FFFFFF"/>
                </a:solidFill>
              </a:defRPr>
            </a:lvl1pPr>
          </a:lstStyle>
          <a:p>
            <a:pPr/>
            <a:r>
              <a:t>Kanban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"/>
          <p:cNvSpPr/>
          <p:nvPr/>
        </p:nvSpPr>
        <p:spPr>
          <a:xfrm>
            <a:off x="7018844" y="637769"/>
            <a:ext cx="11139702" cy="9011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Diagrama de Caso de Uso"/>
          <p:cNvSpPr txBox="1"/>
          <p:nvPr/>
        </p:nvSpPr>
        <p:spPr>
          <a:xfrm>
            <a:off x="767768" y="4672330"/>
            <a:ext cx="386458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b="1" sz="2400">
                <a:solidFill>
                  <a:srgbClr val="F0F6F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Diagrama de Caso de Uso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>
            <a:off x="5827056" y="779727"/>
            <a:ext cx="13219418" cy="87275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Diagrama de Componente"/>
          <p:cNvSpPr txBox="1"/>
          <p:nvPr/>
        </p:nvSpPr>
        <p:spPr>
          <a:xfrm>
            <a:off x="903072" y="4672330"/>
            <a:ext cx="3880952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b="1" sz="2400">
                <a:solidFill>
                  <a:srgbClr val="F0F6F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Diagrama de Componente</a:t>
            </a:r>
          </a:p>
          <a:p>
            <a:pPr defTabSz="457200">
              <a:defRPr sz="1600">
                <a:solidFill>
                  <a:srgbClr val="F0F6FC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